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69" r:id="rId4"/>
    <p:sldId id="258" r:id="rId5"/>
    <p:sldId id="259" r:id="rId6"/>
    <p:sldId id="261" r:id="rId7"/>
    <p:sldId id="262" r:id="rId8"/>
    <p:sldId id="260" r:id="rId9"/>
    <p:sldId id="267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0000" autoAdjust="0"/>
  </p:normalViewPr>
  <p:slideViewPr>
    <p:cSldViewPr snapToGrid="0" showGuides="1">
      <p:cViewPr varScale="1">
        <p:scale>
          <a:sx n="91" d="100"/>
          <a:sy n="91" d="100"/>
        </p:scale>
        <p:origin x="1512" y="192"/>
      </p:cViewPr>
      <p:guideLst>
        <p:guide orient="horz" pos="222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9D695-8AB2-4E2C-A06B-AB0A3C9012A0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6F23-C160-4013-9EB9-0955A8F9C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8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915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have some excellent courses in Oxfordshire but the Executive struggles each year to find courses for all of our competitions</a:t>
            </a:r>
          </a:p>
          <a:p>
            <a:endParaRPr lang="en-GB" dirty="0"/>
          </a:p>
          <a:p>
            <a:r>
              <a:rPr lang="en-GB" dirty="0"/>
              <a:t>Increasingly we find ourselves </a:t>
            </a:r>
          </a:p>
          <a:p>
            <a:endParaRPr lang="en-GB" dirty="0"/>
          </a:p>
          <a:p>
            <a:r>
              <a:rPr lang="en-GB" dirty="0"/>
              <a:t>We feel that if we devise a Rota, get clubs to sign up to hosting once every 10 years then we may be more successful in finding 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58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Executive officers change frequently and vital knowledge is lost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22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have a fully functional website with extra capacity.</a:t>
            </a:r>
          </a:p>
          <a:p>
            <a:endParaRPr lang="en-GB" dirty="0"/>
          </a:p>
          <a:p>
            <a:r>
              <a:rPr lang="en-GB" dirty="0"/>
              <a:t>We would like to offer our services to any </a:t>
            </a:r>
          </a:p>
          <a:p>
            <a:endParaRPr lang="en-GB" dirty="0"/>
          </a:p>
          <a:p>
            <a:r>
              <a:rPr lang="en-GB" dirty="0"/>
              <a:t>I have already reached out to the Leagues and Lady Captains and offered the facility.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015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Our Vice Captain TR, produces the ‘In the Rough’ which keeps you informed of county matters.</a:t>
            </a:r>
          </a:p>
          <a:p>
            <a:endParaRPr lang="en-GB" dirty="0"/>
          </a:p>
          <a:p>
            <a:r>
              <a:rPr lang="en-GB" dirty="0"/>
              <a:t>We need to increase our membership so that we can better inform our members </a:t>
            </a:r>
          </a:p>
          <a:p>
            <a:endParaRPr lang="en-GB" dirty="0"/>
          </a:p>
          <a:p>
            <a:r>
              <a:rPr lang="en-GB" dirty="0"/>
              <a:t>TR will be piloting a system at </a:t>
            </a:r>
            <a:r>
              <a:rPr lang="en-GB" dirty="0" err="1"/>
              <a:t>Frilford</a:t>
            </a:r>
            <a:r>
              <a:rPr lang="en-GB" dirty="0"/>
              <a:t> to encourage ladies to sign up and once she’s tested this process, we plan to roll it out to other clubs.</a:t>
            </a:r>
          </a:p>
          <a:p>
            <a:endParaRPr lang="en-GB" dirty="0"/>
          </a:p>
          <a:p>
            <a:r>
              <a:rPr lang="en-GB" dirty="0"/>
              <a:t>We will work very hard to meet this target.</a:t>
            </a:r>
          </a:p>
          <a:p>
            <a:endParaRPr lang="en-GB" dirty="0"/>
          </a:p>
          <a:p>
            <a:r>
              <a:rPr lang="en-GB" dirty="0"/>
              <a:t>We recognise our CDs do a marvellous job but they are only one person and we can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86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Over 12 years ago, England Golf advised clubs and counties to incorporate to provide protection to Executive Officers and club officials.</a:t>
            </a:r>
          </a:p>
          <a:p>
            <a:endParaRPr lang="en-GB" dirty="0"/>
          </a:p>
          <a:p>
            <a:r>
              <a:rPr lang="en-GB" dirty="0"/>
              <a:t>The two main reasons for the recommendations are:</a:t>
            </a:r>
          </a:p>
          <a:p>
            <a:endParaRPr lang="en-GB" dirty="0"/>
          </a:p>
          <a:p>
            <a:r>
              <a:rPr lang="en-GB" dirty="0"/>
              <a:t>The entity doesn’t exist in law so if there is a dispute the individuals are open to prosecution.</a:t>
            </a:r>
          </a:p>
          <a:p>
            <a:endParaRPr lang="en-GB" dirty="0"/>
          </a:p>
          <a:p>
            <a:r>
              <a:rPr lang="en-GB" dirty="0"/>
              <a:t>We are committed to form a sub committee to look into all aspects of this issue and report back to the CDs.</a:t>
            </a:r>
          </a:p>
          <a:p>
            <a:endParaRPr lang="en-GB" dirty="0"/>
          </a:p>
          <a:p>
            <a:r>
              <a:rPr lang="en-GB" dirty="0"/>
              <a:t>The name is open to discussion.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38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BB&amp;O Golf is the governing body of men's amateur golf within the counties of Berkshire, Buckinghamshire and Oxfordshire. </a:t>
            </a:r>
          </a:p>
          <a:p>
            <a:endParaRPr lang="en-GB" b="0" i="0" dirty="0">
              <a:solidFill>
                <a:srgbClr val="333333"/>
              </a:solidFill>
              <a:effectLst/>
              <a:latin typeface="Montserrat" panose="00000500000000000000" pitchFamily="2" charset="0"/>
            </a:endParaRP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In 2024, Berks changed their name to Berkshire Women’s golf in line with EG recommendations and the action other counties are taking.</a:t>
            </a:r>
          </a:p>
          <a:p>
            <a:endParaRPr lang="en-GB" b="0" i="0" dirty="0">
              <a:solidFill>
                <a:srgbClr val="333333"/>
              </a:solidFill>
              <a:effectLst/>
              <a:latin typeface="Montserrat" panose="00000500000000000000" pitchFamily="2" charset="0"/>
            </a:endParaRP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A few year’s ago, the BB&amp;O produced a document outlining their vision for Unification and the matter wasn’t progressed.</a:t>
            </a:r>
          </a:p>
          <a:p>
            <a:endParaRPr lang="en-GB" b="0" i="0" dirty="0">
              <a:solidFill>
                <a:srgbClr val="333333"/>
              </a:solidFill>
              <a:effectLst/>
              <a:latin typeface="Montserrat" panose="00000500000000000000" pitchFamily="2" charset="0"/>
            </a:endParaRPr>
          </a:p>
          <a:p>
            <a:r>
              <a:rPr lang="en-GB" b="0" i="0" dirty="0">
                <a:solidFill>
                  <a:srgbClr val="333333"/>
                </a:solidFill>
                <a:effectLst/>
                <a:latin typeface="Montserrat" panose="00000500000000000000" pitchFamily="2" charset="0"/>
              </a:rPr>
              <a:t>I am resolved to review this again and report back to the Exec and make recommendations.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C16F23-C160-4013-9EB9-0955A8F9CB2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49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C00D3-6C9C-CF7E-E261-57F490FD2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176" y="1122363"/>
            <a:ext cx="695382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FB73C-2E4B-667C-9B47-992214FB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2BD92-B7E4-92BA-7AA0-B5064184A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28" name="Picture 27" descr="A black and white logo with a bull&#10;&#10;Description automatically generated">
            <a:extLst>
              <a:ext uri="{FF2B5EF4-FFF2-40B4-BE49-F238E27FC236}">
                <a16:creationId xmlns:a16="http://schemas.microsoft.com/office/drawing/2014/main" id="{0321A51A-6805-6BBD-B242-A2DE4D4069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8" y="692943"/>
            <a:ext cx="3374378" cy="3246439"/>
          </a:xfrm>
          <a:prstGeom prst="rect">
            <a:avLst/>
          </a:prstGeom>
          <a:effectLst>
            <a:outerShdw blurRad="1270000" dist="50800" dir="5400000" algn="ctr" rotWithShape="0">
              <a:srgbClr val="000000">
                <a:alpha val="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1612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F36EC-48E0-0489-FE98-D84F3FBAF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96A89-0725-A66D-CFD0-047D0461A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5354E-C7DE-F808-5AC9-7571EBB84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61823-AD6D-6DBC-E328-3500A151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51ECB-70C0-D409-8371-1191F079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39143-3D4F-9188-2CBB-047978C604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9676A8-ED59-09F4-F41A-DB530EE0C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256C6-CD52-D150-ED66-1048B9C9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3C079-718D-A4BA-53A6-82FA1EBA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DBB88-AD91-C4D1-F5C5-134E138E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26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05A07-CA08-8C5C-B00B-9C74CC9C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03" y="323851"/>
            <a:ext cx="6546997" cy="1325563"/>
          </a:xfr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0D039-7B26-BA42-2565-DBE7CEAFD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00251"/>
            <a:ext cx="7658100" cy="4305300"/>
          </a:xfrm>
          <a:solidFill>
            <a:schemeClr val="bg1"/>
          </a:solidFill>
          <a:ln>
            <a:solidFill>
              <a:schemeClr val="accent1">
                <a:shade val="1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180000" tIns="180000"/>
          <a:lstStyle>
            <a:lvl1pPr marL="457200" indent="-457200" algn="l">
              <a:buClrTx/>
              <a:buSzPct val="100000"/>
              <a:buFont typeface="Arial" panose="020B0604020202020204" pitchFamily="34" charset="0"/>
              <a:buChar char="•"/>
              <a:defRPr/>
            </a:lvl1pPr>
          </a:lstStyle>
          <a:p>
            <a:pPr algn="ctr"/>
            <a:endParaRPr lang="en-GB" dirty="0">
              <a:solidFill>
                <a:schemeClr val="bg1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20" name="Picture 19" descr="A black and white logo with a bull&#10;&#10;Description automatically generated">
            <a:extLst>
              <a:ext uri="{FF2B5EF4-FFF2-40B4-BE49-F238E27FC236}">
                <a16:creationId xmlns:a16="http://schemas.microsoft.com/office/drawing/2014/main" id="{B66CA286-B509-B9E4-7E59-8D5A795D11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200025"/>
            <a:ext cx="1377803" cy="13255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75420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0762-EB66-FD98-BDE0-130D89722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BFD66-F3E2-B1FF-3E51-C243D7E44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5F87C-E91F-C587-8117-8C14FA7F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20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E49A4-4902-E4FC-EAC9-8B4332DB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603" y="365125"/>
            <a:ext cx="4489597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1E29-82E1-FF45-F6DF-58C131BD40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E7ED1-E621-529C-867C-0388FF3D6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CE1804-03D9-5CB1-CA4B-747139015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2CC22-B7C0-6C34-B467-2BD375C9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BD5A7-599E-49B8-FADB-AEFDF275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0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8CA67-A838-8986-EEDA-7363544F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5A4C0-F439-A145-D86B-E81348FFE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905FAF-B696-0742-9CCA-8B88DC11E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6F5A21-24F7-78DF-D932-72CD0E1DB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80077-09F4-24FD-10E0-B2017CB46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B5B970-E533-C98D-CA24-A36FF06E8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06B66-803F-676B-74F1-755E88C94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7F81A-C878-D1BE-8513-06834E68C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73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2D296-CC84-DEEC-C334-95B9AD1B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3851E-AEC2-7544-91C8-EAC73E71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03528C-BF6B-3579-943D-FAEDEA84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AB197-E42B-1707-B120-4361474C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6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339E2-F6C3-DA99-2B7A-18759343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E28A31-CC55-D0D4-28F5-369659D3E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0A7249-5E64-20FC-A445-AE3B3637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8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3FC6-9956-7F3A-25C8-63459A2E8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EBC0B-4F14-7F90-2CF4-5796EF0F4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B717A8-905B-5EDD-01E0-F7F102C51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F5DBB-D7B2-8FD2-B68C-ADE8F627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3D35F-9A1F-EDC5-1912-35831257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47309-B38F-B8DC-570D-90DC3B12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7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6776B-8A6B-595B-305A-4C4D7A713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3A1356-A571-7DC5-624B-5ABC9E5A5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26D77B-2080-CE27-6116-3BB1E2ADF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BF790-2251-8456-3B42-5D250394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B5F9DD-027F-4C1D-BAB4-75A963299381}" type="datetimeFigureOut">
              <a:rPr lang="en-GB" smtClean="0"/>
              <a:t>12/09/2024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74494-325C-F464-9DBF-93A0116AF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B6E0D-90B7-2286-2237-E4E17BBC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4CA191-5479-4C9D-A3BD-BE6DA9D87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0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586D19-D59F-5A16-77F8-6E7A0400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603" y="365125"/>
            <a:ext cx="50515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658C6-6ED1-3C7F-D670-8BC997FE7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1825624"/>
            <a:ext cx="6429375" cy="4469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3" name="Picture 22" descr="Golf ball pattern">
            <a:extLst>
              <a:ext uri="{FF2B5EF4-FFF2-40B4-BE49-F238E27FC236}">
                <a16:creationId xmlns:a16="http://schemas.microsoft.com/office/drawing/2014/main" id="{285D1340-DB2F-2AC8-13F1-B99435F9CA4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108" y="-2642089"/>
            <a:ext cx="12703157" cy="1053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4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ood-meal-eating-dishes-plate-43845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57A4CEF-1865-FFA6-A35F-2A4E6513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74" y="1004077"/>
            <a:ext cx="6601767" cy="4700646"/>
          </a:xfrm>
          <a:solidFill>
            <a:schemeClr val="bg2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/>
          <a:p>
            <a:pPr algn="ctr"/>
            <a:r>
              <a:rPr lang="en-GB" dirty="0"/>
              <a:t>Delegates Meeting</a:t>
            </a:r>
            <a:br>
              <a:rPr lang="en-GB" dirty="0"/>
            </a:br>
            <a:r>
              <a:rPr lang="en-GB" dirty="0"/>
              <a:t>Monday, 9</a:t>
            </a:r>
            <a:r>
              <a:rPr lang="en-GB" baseline="30000" dirty="0"/>
              <a:t>th</a:t>
            </a:r>
            <a:r>
              <a:rPr lang="en-GB" dirty="0"/>
              <a:t> September 2024</a:t>
            </a:r>
          </a:p>
        </p:txBody>
      </p:sp>
      <p:pic>
        <p:nvPicPr>
          <p:cNvPr id="12" name="Picture 11" descr="A black and white logo with a bull&#10;&#10;Description automatically generated">
            <a:extLst>
              <a:ext uri="{FF2B5EF4-FFF2-40B4-BE49-F238E27FC236}">
                <a16:creationId xmlns:a16="http://schemas.microsoft.com/office/drawing/2014/main" id="{68B5510C-E31E-4B4C-DA7C-62056530D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899" y="742375"/>
            <a:ext cx="5509101" cy="530022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BC68878-48D7-98BB-B79F-8B7EC19DC61B}"/>
              </a:ext>
            </a:extLst>
          </p:cNvPr>
          <p:cNvSpPr txBox="1"/>
          <p:nvPr/>
        </p:nvSpPr>
        <p:spPr>
          <a:xfrm>
            <a:off x="898358" y="5730904"/>
            <a:ext cx="112936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400" b="1" i="1" dirty="0">
                <a:effectLst/>
                <a:latin typeface="Comic Neue"/>
              </a:rPr>
              <a:t>Supporting &amp; promoting women's &amp; girls' golf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0160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7B0A-21D7-4AA5-8A1A-00BCA286B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Improve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A98DC-E69B-DDEA-EC7D-797AC716C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Continuation of ‘In the Rough’</a:t>
            </a:r>
          </a:p>
          <a:p>
            <a:r>
              <a:rPr lang="en-GB" dirty="0"/>
              <a:t>Golf Genius</a:t>
            </a:r>
          </a:p>
          <a:p>
            <a:pPr lvl="1"/>
            <a:r>
              <a:rPr lang="en-GB" dirty="0"/>
              <a:t>IT solution for running competitions, registered players </a:t>
            </a:r>
          </a:p>
          <a:p>
            <a:pPr lvl="1"/>
            <a:r>
              <a:rPr lang="en-GB" dirty="0"/>
              <a:t>Encourage members to sign up to OLCGA </a:t>
            </a:r>
          </a:p>
          <a:p>
            <a:r>
              <a:rPr lang="en-GB" dirty="0"/>
              <a:t>Over 1700 ladies affiliated in Oxfordshire</a:t>
            </a:r>
          </a:p>
          <a:p>
            <a:r>
              <a:rPr lang="en-GB" dirty="0"/>
              <a:t>Just over 400 have Registered</a:t>
            </a:r>
          </a:p>
        </p:txBody>
      </p:sp>
      <p:pic>
        <p:nvPicPr>
          <p:cNvPr id="6" name="Graphic 5" descr="Email with solid fill">
            <a:extLst>
              <a:ext uri="{FF2B5EF4-FFF2-40B4-BE49-F238E27FC236}">
                <a16:creationId xmlns:a16="http://schemas.microsoft.com/office/drawing/2014/main" id="{FED9DC5E-1D52-F25D-5CD0-408C3FE07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04245" y="2594118"/>
            <a:ext cx="2663684" cy="26636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C739BB-62E4-B8BC-5A38-1F8574139E7C}"/>
              </a:ext>
            </a:extLst>
          </p:cNvPr>
          <p:cNvSpPr txBox="1"/>
          <p:nvPr/>
        </p:nvSpPr>
        <p:spPr>
          <a:xfrm>
            <a:off x="424071" y="5105222"/>
            <a:ext cx="7122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TARGET: </a:t>
            </a:r>
            <a:r>
              <a:rPr lang="en-GB" sz="2400" b="1" dirty="0"/>
              <a:t>To have </a:t>
            </a:r>
            <a:r>
              <a:rPr lang="en-GB" sz="2400" b="1" dirty="0">
                <a:solidFill>
                  <a:srgbClr val="FF0000"/>
                </a:solidFill>
              </a:rPr>
              <a:t>1000</a:t>
            </a:r>
            <a:r>
              <a:rPr lang="en-GB" sz="2400" b="1" dirty="0"/>
              <a:t> Oxfordshire Ladies signed up the Golf Genius before the start of the next season</a:t>
            </a:r>
          </a:p>
        </p:txBody>
      </p:sp>
    </p:spTree>
    <p:extLst>
      <p:ext uri="{BB962C8B-B14F-4D97-AF65-F5344CB8AC3E}">
        <p14:creationId xmlns:p14="http://schemas.microsoft.com/office/powerpoint/2010/main" val="3608018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8519-22B2-FB59-7E42-FEAA02027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912" y="323851"/>
            <a:ext cx="5647505" cy="1325563"/>
          </a:xfrm>
        </p:spPr>
        <p:txBody>
          <a:bodyPr/>
          <a:lstStyle/>
          <a:p>
            <a:r>
              <a:rPr lang="en-GB" dirty="0"/>
              <a:t>Incorporation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0ADC66-E1D6-33E9-F346-84519B55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009" y="1941581"/>
            <a:ext cx="6682407" cy="3822701"/>
          </a:xfrm>
        </p:spPr>
        <p:txBody>
          <a:bodyPr/>
          <a:lstStyle/>
          <a:p>
            <a:r>
              <a:rPr lang="en-GB" dirty="0"/>
              <a:t>Recommendation from England Golf that clubs and Counties incorporate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j-lt"/>
              </a:rPr>
              <a:t>Unincorporated bodies don‘t exist in law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+mj-lt"/>
              </a:rPr>
              <a:t>Unincorporated body cannot enter contracts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400" b="1" dirty="0">
                <a:solidFill>
                  <a:srgbClr val="C00000"/>
                </a:solidFill>
                <a:latin typeface="+mj-lt"/>
              </a:rPr>
              <a:t>Currently Executive personally liable for debts risk of prosecution.</a:t>
            </a:r>
          </a:p>
          <a:p>
            <a:pPr marL="0" indent="0" algn="ctr">
              <a:buNone/>
              <a:defRPr/>
            </a:pPr>
            <a:r>
              <a:rPr lang="en-GB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</a:rPr>
              <a:t>Oxfordshire Women’s Golf Ltd</a:t>
            </a:r>
          </a:p>
          <a:p>
            <a:pPr marL="0" indent="0" algn="ctr">
              <a:buNone/>
              <a:defRPr/>
            </a:pPr>
            <a:r>
              <a:rPr lang="en-GB" sz="2400" b="1" i="1" dirty="0">
                <a:effectLst/>
                <a:latin typeface="Comic Neue"/>
              </a:rPr>
              <a:t>Supporting &amp; promoting women's &amp; girls' golf</a:t>
            </a:r>
            <a:endParaRPr lang="en-GB" sz="2400" dirty="0"/>
          </a:p>
          <a:p>
            <a:pPr marL="0" indent="0" algn="ctr">
              <a:buNone/>
              <a:defRPr/>
            </a:pPr>
            <a:endParaRPr lang="en-GB" sz="2400" b="1" dirty="0">
              <a:latin typeface="+mj-lt"/>
            </a:endParaRPr>
          </a:p>
          <a:p>
            <a:pPr marL="0" indent="0" algn="ctr">
              <a:buNone/>
              <a:defRPr/>
            </a:pPr>
            <a:endParaRPr lang="en-GB" sz="2400" b="1" dirty="0">
              <a:latin typeface="+mj-lt"/>
            </a:endParaRPr>
          </a:p>
          <a:p>
            <a:pPr marL="0" indent="0" algn="ctr">
              <a:buNone/>
              <a:defRPr/>
            </a:pPr>
            <a:endParaRPr lang="en-GB" sz="2400" b="1" dirty="0">
              <a:latin typeface="+mj-lt"/>
            </a:endParaRPr>
          </a:p>
        </p:txBody>
      </p:sp>
      <p:pic>
        <p:nvPicPr>
          <p:cNvPr id="10" name="Graphic 9" descr="Building outline">
            <a:extLst>
              <a:ext uri="{FF2B5EF4-FFF2-40B4-BE49-F238E27FC236}">
                <a16:creationId xmlns:a16="http://schemas.microsoft.com/office/drawing/2014/main" id="{73D663D1-D937-24D1-02AF-A438DEF87C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9599" y="946094"/>
            <a:ext cx="3528392" cy="44167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AC4C18F-3866-84B0-2939-86D86545C09E}"/>
              </a:ext>
            </a:extLst>
          </p:cNvPr>
          <p:cNvSpPr txBox="1"/>
          <p:nvPr/>
        </p:nvSpPr>
        <p:spPr>
          <a:xfrm>
            <a:off x="9326464" y="1732156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OLCGA LTD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313288-1C5C-28D0-0171-AE6D4B973B53}"/>
              </a:ext>
            </a:extLst>
          </p:cNvPr>
          <p:cNvSpPr txBox="1"/>
          <p:nvPr/>
        </p:nvSpPr>
        <p:spPr>
          <a:xfrm>
            <a:off x="8422241" y="4993506"/>
            <a:ext cx="314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Oxfordshire Women’s Golf Ltd</a:t>
            </a:r>
          </a:p>
        </p:txBody>
      </p:sp>
    </p:spTree>
    <p:extLst>
      <p:ext uri="{BB962C8B-B14F-4D97-AF65-F5344CB8AC3E}">
        <p14:creationId xmlns:p14="http://schemas.microsoft.com/office/powerpoint/2010/main" val="129746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142E-A803-05DC-A852-10671B6BD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3F461-8AD1-BB91-B6AE-971A522D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901824"/>
            <a:ext cx="7581898" cy="47242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BB&amp;O Golf is the governing body of men’s amateur golf within the counties of Berkshire, Buckinghamshire and Oxfordshire</a:t>
            </a:r>
          </a:p>
          <a:p>
            <a:pPr>
              <a:lnSpc>
                <a:spcPct val="150000"/>
              </a:lnSpc>
            </a:pPr>
            <a:r>
              <a:rPr lang="en-GB" dirty="0"/>
              <a:t>3 Separate Ladies Counties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Buckinghamshire County Ladies Golf Association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Berkshire Women’s Golf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Oxfordshire Ladies County Golf Association</a:t>
            </a:r>
          </a:p>
          <a:p>
            <a:pPr>
              <a:lnSpc>
                <a:spcPct val="150000"/>
              </a:lnSpc>
            </a:pPr>
            <a:r>
              <a:rPr lang="en-GB" dirty="0"/>
              <a:t>Considerable challenges to be met before Unification</a:t>
            </a:r>
          </a:p>
        </p:txBody>
      </p:sp>
      <p:pic>
        <p:nvPicPr>
          <p:cNvPr id="7" name="Graphic 6" descr="Board Of Directors outline">
            <a:extLst>
              <a:ext uri="{FF2B5EF4-FFF2-40B4-BE49-F238E27FC236}">
                <a16:creationId xmlns:a16="http://schemas.microsoft.com/office/drawing/2014/main" id="{D0E97B03-7A0C-751B-C027-B757FBA04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60903" y="2339078"/>
            <a:ext cx="3395869" cy="334825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130183E-4CB8-CFC1-7335-7D2BB7559E34}"/>
              </a:ext>
            </a:extLst>
          </p:cNvPr>
          <p:cNvSpPr txBox="1"/>
          <p:nvPr/>
        </p:nvSpPr>
        <p:spPr>
          <a:xfrm>
            <a:off x="9594979" y="3518374"/>
            <a:ext cx="127470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BB&amp;O</a:t>
            </a:r>
          </a:p>
          <a:p>
            <a:pPr algn="ctr"/>
            <a:r>
              <a:rPr lang="en-GB" sz="32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Golf</a:t>
            </a:r>
          </a:p>
        </p:txBody>
      </p:sp>
    </p:spTree>
    <p:extLst>
      <p:ext uri="{BB962C8B-B14F-4D97-AF65-F5344CB8AC3E}">
        <p14:creationId xmlns:p14="http://schemas.microsoft.com/office/powerpoint/2010/main" val="60027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D7A087-5A30-3938-E1FB-5D3EBCADA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04" y="323851"/>
            <a:ext cx="6150506" cy="1325563"/>
          </a:xfrm>
        </p:spPr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D1C6E-3165-285E-05F8-49D9FD2CC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00251"/>
            <a:ext cx="7261610" cy="4305300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GB" dirty="0"/>
              <a:t>Apologies</a:t>
            </a:r>
          </a:p>
          <a:p>
            <a:pPr>
              <a:spcAft>
                <a:spcPts val="1800"/>
              </a:spcAft>
            </a:pPr>
            <a:r>
              <a:rPr lang="en-GB" dirty="0"/>
              <a:t>Approval of Minutes of Last Meeting</a:t>
            </a:r>
          </a:p>
          <a:p>
            <a:pPr>
              <a:spcAft>
                <a:spcPts val="1800"/>
              </a:spcAft>
            </a:pPr>
            <a:r>
              <a:rPr lang="en-GB" dirty="0"/>
              <a:t>Matters Arising</a:t>
            </a:r>
          </a:p>
          <a:p>
            <a:pPr>
              <a:spcAft>
                <a:spcPts val="1800"/>
              </a:spcAft>
            </a:pPr>
            <a:r>
              <a:rPr lang="en-GB" dirty="0"/>
              <a:t>Officers Reports</a:t>
            </a:r>
          </a:p>
          <a:p>
            <a:pPr>
              <a:spcAft>
                <a:spcPts val="1800"/>
              </a:spcAft>
            </a:pPr>
            <a:r>
              <a:rPr lang="en-GB" dirty="0"/>
              <a:t>Breakout Discussion Groups</a:t>
            </a:r>
          </a:p>
          <a:p>
            <a:pPr>
              <a:spcAft>
                <a:spcPts val="1800"/>
              </a:spcAft>
            </a:pPr>
            <a:r>
              <a:rPr lang="en-GB" dirty="0"/>
              <a:t>Plans for the Future</a:t>
            </a:r>
          </a:p>
          <a:p>
            <a:endParaRPr lang="en-GB" dirty="0"/>
          </a:p>
        </p:txBody>
      </p:sp>
      <p:pic>
        <p:nvPicPr>
          <p:cNvPr id="8" name="Graphic 7" descr="Checklist with solid fill">
            <a:extLst>
              <a:ext uri="{FF2B5EF4-FFF2-40B4-BE49-F238E27FC236}">
                <a16:creationId xmlns:a16="http://schemas.microsoft.com/office/drawing/2014/main" id="{5D110519-96F8-6EF5-1B9F-81EB036D9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73099" y="2132588"/>
            <a:ext cx="3414101" cy="341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1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246D2-D1BB-5059-E902-62CEB60AF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04" y="323851"/>
            <a:ext cx="5409120" cy="1325563"/>
          </a:xfrm>
        </p:spPr>
        <p:txBody>
          <a:bodyPr/>
          <a:lstStyle/>
          <a:p>
            <a:r>
              <a:rPr lang="en-GB" dirty="0"/>
              <a:t>Breakout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79D79-073B-F100-62F9-DEE4F0882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000251"/>
            <a:ext cx="6520224" cy="43053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15-20 minutes to discuss topic</a:t>
            </a:r>
          </a:p>
          <a:p>
            <a:pPr>
              <a:lnSpc>
                <a:spcPct val="150000"/>
              </a:lnSpc>
            </a:pPr>
            <a:r>
              <a:rPr lang="en-GB" dirty="0"/>
              <a:t>Member of Executive to lead discussion</a:t>
            </a:r>
          </a:p>
          <a:p>
            <a:pPr>
              <a:lnSpc>
                <a:spcPct val="150000"/>
              </a:lnSpc>
            </a:pPr>
            <a:r>
              <a:rPr lang="en-GB" dirty="0"/>
              <a:t>Present findings to group</a:t>
            </a:r>
          </a:p>
          <a:p>
            <a:pPr>
              <a:lnSpc>
                <a:spcPct val="150000"/>
              </a:lnSpc>
            </a:pPr>
            <a:r>
              <a:rPr lang="en-GB" dirty="0"/>
              <a:t>Executive to collate results and report back to CDs</a:t>
            </a:r>
          </a:p>
        </p:txBody>
      </p:sp>
      <p:pic>
        <p:nvPicPr>
          <p:cNvPr id="5" name="Graphic 4" descr="Social network with solid fill">
            <a:extLst>
              <a:ext uri="{FF2B5EF4-FFF2-40B4-BE49-F238E27FC236}">
                <a16:creationId xmlns:a16="http://schemas.microsoft.com/office/drawing/2014/main" id="{89A66652-86DA-505A-641B-E1FD2011C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0114" y="1879671"/>
            <a:ext cx="3981659" cy="398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06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A08831-4CFC-F4EA-7234-B6C58C63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782" y="224060"/>
            <a:ext cx="6647783" cy="1325563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en-GB" dirty="0"/>
              <a:t>Thorough Review of Activities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F643FE-ACB9-F4E6-C271-9887E0370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149" y="2200523"/>
            <a:ext cx="7497416" cy="4055011"/>
          </a:xfrm>
        </p:spPr>
        <p:txBody>
          <a:bodyPr/>
          <a:lstStyle/>
          <a:p>
            <a:r>
              <a:rPr lang="en-GB" dirty="0"/>
              <a:t>Review all the feedback from Breakout Sessions</a:t>
            </a:r>
          </a:p>
          <a:p>
            <a:r>
              <a:rPr lang="en-GB" dirty="0"/>
              <a:t>Formulate a financial plan based around ‘cutting the coat according to the cloth’</a:t>
            </a:r>
          </a:p>
          <a:p>
            <a:r>
              <a:rPr lang="en-GB" dirty="0"/>
              <a:t>Review all competitive activities</a:t>
            </a:r>
          </a:p>
          <a:p>
            <a:r>
              <a:rPr lang="en-GB" dirty="0"/>
              <a:t>Report back with Key Performance Indicators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1E1728-A9A9-0D8B-9E61-A6C79327BBA2}"/>
              </a:ext>
            </a:extLst>
          </p:cNvPr>
          <p:cNvSpPr txBox="1"/>
          <p:nvPr/>
        </p:nvSpPr>
        <p:spPr>
          <a:xfrm>
            <a:off x="7478292" y="-703838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12D8D5-4DF1-3D2E-84C6-CE3300B807E5}"/>
              </a:ext>
            </a:extLst>
          </p:cNvPr>
          <p:cNvSpPr txBox="1"/>
          <p:nvPr/>
        </p:nvSpPr>
        <p:spPr>
          <a:xfrm>
            <a:off x="9376511" y="3816408"/>
            <a:ext cx="113043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£</a:t>
            </a:r>
            <a:endParaRPr lang="en-GB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232B885-B745-7133-CA47-8142C04ACB86}"/>
              </a:ext>
            </a:extLst>
          </p:cNvPr>
          <p:cNvSpPr txBox="1"/>
          <p:nvPr/>
        </p:nvSpPr>
        <p:spPr>
          <a:xfrm>
            <a:off x="10678630" y="3127427"/>
            <a:ext cx="113043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800" dirty="0">
                <a:solidFill>
                  <a:schemeClr val="bg2">
                    <a:lumMod val="75000"/>
                  </a:schemeClr>
                </a:solidFill>
              </a:rPr>
              <a:t>£</a:t>
            </a:r>
            <a:endParaRPr lang="en-GB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B09B7E-A223-6637-A545-85BCFFF88124}"/>
              </a:ext>
            </a:extLst>
          </p:cNvPr>
          <p:cNvSpPr txBox="1"/>
          <p:nvPr/>
        </p:nvSpPr>
        <p:spPr>
          <a:xfrm>
            <a:off x="9550583" y="2134176"/>
            <a:ext cx="164870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/>
              <a:t>£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8485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ED4B4-BA89-D4A3-C45A-044FCA55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584" y="378378"/>
            <a:ext cx="5450311" cy="999848"/>
          </a:xfrm>
        </p:spPr>
        <p:txBody>
          <a:bodyPr/>
          <a:lstStyle/>
          <a:p>
            <a:r>
              <a:rPr lang="en-GB" dirty="0"/>
              <a:t>County lunch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A808E-A338-F7E3-2F4E-37DAA7947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1" y="1825624"/>
            <a:ext cx="6675785" cy="446966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Inaugural County Lunch</a:t>
            </a:r>
          </a:p>
          <a:p>
            <a:pPr>
              <a:lnSpc>
                <a:spcPct val="150000"/>
              </a:lnSpc>
            </a:pPr>
            <a:r>
              <a:rPr lang="en-GB" dirty="0"/>
              <a:t>March 2025 at a central location</a:t>
            </a:r>
          </a:p>
          <a:p>
            <a:pPr>
              <a:lnSpc>
                <a:spcPct val="150000"/>
              </a:lnSpc>
            </a:pPr>
            <a:r>
              <a:rPr lang="en-GB" dirty="0"/>
              <a:t>Celebrating Women’s Golf in Oxfordshire</a:t>
            </a:r>
          </a:p>
          <a:p>
            <a:pPr>
              <a:lnSpc>
                <a:spcPct val="150000"/>
              </a:lnSpc>
            </a:pPr>
            <a:r>
              <a:rPr lang="en-GB" dirty="0"/>
              <a:t>Guest speaker?</a:t>
            </a:r>
          </a:p>
          <a:p>
            <a:pPr>
              <a:lnSpc>
                <a:spcPct val="150000"/>
              </a:lnSpc>
            </a:pPr>
            <a:r>
              <a:rPr lang="en-GB" dirty="0"/>
              <a:t>More details to follow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 descr="A plate with a fork and spoon&#10;&#10;Description automatically generated">
            <a:extLst>
              <a:ext uri="{FF2B5EF4-FFF2-40B4-BE49-F238E27FC236}">
                <a16:creationId xmlns:a16="http://schemas.microsoft.com/office/drawing/2014/main" id="{BC64DC05-B310-D8B4-6AC4-C723CDC6D3F3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61672" y="2375150"/>
            <a:ext cx="3514711" cy="258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310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D1A96-DF65-292F-C3EA-E045D3A6D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Championship Rota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2A283-620D-EE2E-5465-88A0A7414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01824"/>
            <a:ext cx="7581899" cy="382270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10 year Rota to host our County Championships</a:t>
            </a:r>
          </a:p>
          <a:p>
            <a:pPr>
              <a:lnSpc>
                <a:spcPct val="150000"/>
              </a:lnSpc>
            </a:pPr>
            <a:r>
              <a:rPr lang="en-GB" dirty="0"/>
              <a:t>Locations evenly spread around the county</a:t>
            </a:r>
          </a:p>
          <a:p>
            <a:pPr>
              <a:lnSpc>
                <a:spcPct val="150000"/>
              </a:lnSpc>
            </a:pPr>
            <a:r>
              <a:rPr lang="en-GB" dirty="0"/>
              <a:t>18 hole courses only</a:t>
            </a:r>
          </a:p>
          <a:p>
            <a:pPr>
              <a:lnSpc>
                <a:spcPct val="150000"/>
              </a:lnSpc>
            </a:pPr>
            <a:r>
              <a:rPr lang="en-GB" dirty="0"/>
              <a:t>Clubs with at least 50 lady members</a:t>
            </a:r>
          </a:p>
          <a:p>
            <a:endParaRPr lang="en-GB" dirty="0"/>
          </a:p>
        </p:txBody>
      </p:sp>
      <p:pic>
        <p:nvPicPr>
          <p:cNvPr id="13" name="Graphic 12" descr="Trophy with solid fill">
            <a:extLst>
              <a:ext uri="{FF2B5EF4-FFF2-40B4-BE49-F238E27FC236}">
                <a16:creationId xmlns:a16="http://schemas.microsoft.com/office/drawing/2014/main" id="{DD5A8C1F-9B3E-811A-3DDA-55E9DE00E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8799" y="1611314"/>
            <a:ext cx="2050773" cy="2050773"/>
          </a:xfrm>
          <a:prstGeom prst="rect">
            <a:avLst/>
          </a:prstGeom>
        </p:spPr>
      </p:pic>
      <p:pic>
        <p:nvPicPr>
          <p:cNvPr id="14" name="Graphic 13" descr="Trophy with solid fill">
            <a:extLst>
              <a:ext uri="{FF2B5EF4-FFF2-40B4-BE49-F238E27FC236}">
                <a16:creationId xmlns:a16="http://schemas.microsoft.com/office/drawing/2014/main" id="{DAC7443E-A8E7-2500-987A-83CFB2820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2063" y="2688319"/>
            <a:ext cx="2050773" cy="2050773"/>
          </a:xfrm>
          <a:prstGeom prst="rect">
            <a:avLst/>
          </a:prstGeom>
        </p:spPr>
      </p:pic>
      <p:pic>
        <p:nvPicPr>
          <p:cNvPr id="15" name="Graphic 14" descr="Trophy with solid fill">
            <a:extLst>
              <a:ext uri="{FF2B5EF4-FFF2-40B4-BE49-F238E27FC236}">
                <a16:creationId xmlns:a16="http://schemas.microsoft.com/office/drawing/2014/main" id="{0B9E7364-3A06-26B9-7DD8-88F7CA7A40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22836" y="3393067"/>
            <a:ext cx="2050773" cy="205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25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D13D1-B707-743E-3296-52930E937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04" y="323851"/>
            <a:ext cx="6102140" cy="1325563"/>
          </a:xfrm>
        </p:spPr>
        <p:txBody>
          <a:bodyPr/>
          <a:lstStyle/>
          <a:p>
            <a:r>
              <a:rPr lang="en-GB" dirty="0"/>
              <a:t>League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B3C16-7106-4193-8EC4-ACECF18AE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1901824"/>
            <a:ext cx="7066721" cy="4429795"/>
          </a:xfrm>
        </p:spPr>
        <p:txBody>
          <a:bodyPr>
            <a:normAutofit/>
          </a:bodyPr>
          <a:lstStyle/>
          <a:p>
            <a:r>
              <a:rPr lang="en-GB" dirty="0"/>
              <a:t>Provide support to:</a:t>
            </a:r>
          </a:p>
          <a:p>
            <a:pPr lvl="1"/>
            <a:r>
              <a:rPr lang="en-GB" dirty="0"/>
              <a:t>Silver league</a:t>
            </a:r>
          </a:p>
          <a:p>
            <a:pPr lvl="1"/>
            <a:r>
              <a:rPr lang="en-GB" dirty="0"/>
              <a:t>Mid Silver league</a:t>
            </a:r>
          </a:p>
          <a:p>
            <a:pPr lvl="1"/>
            <a:r>
              <a:rPr lang="en-GB" dirty="0"/>
              <a:t>Bronze league</a:t>
            </a:r>
          </a:p>
          <a:p>
            <a:r>
              <a:rPr lang="en-GB" dirty="0"/>
              <a:t>Standardisation of Rules</a:t>
            </a:r>
          </a:p>
          <a:p>
            <a:r>
              <a:rPr lang="en-GB" dirty="0"/>
              <a:t>Fixtures and results on county website</a:t>
            </a:r>
          </a:p>
          <a:p>
            <a:r>
              <a:rPr lang="en-GB" dirty="0"/>
              <a:t>Provide a central point to deal with disciplinary and Code of Conduct issues and other regulatory matters</a:t>
            </a:r>
          </a:p>
        </p:txBody>
      </p:sp>
      <p:pic>
        <p:nvPicPr>
          <p:cNvPr id="6" name="Graphic 5" descr="Scroll with solid fill">
            <a:extLst>
              <a:ext uri="{FF2B5EF4-FFF2-40B4-BE49-F238E27FC236}">
                <a16:creationId xmlns:a16="http://schemas.microsoft.com/office/drawing/2014/main" id="{B391B3C3-2498-D3E2-296A-C8F4B12189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29601" y="2135190"/>
            <a:ext cx="3475382" cy="347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64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F939-84B9-A896-A9C4-6EFCFBD4C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048" y="259108"/>
            <a:ext cx="5891745" cy="1325563"/>
          </a:xfrm>
        </p:spPr>
        <p:txBody>
          <a:bodyPr/>
          <a:lstStyle/>
          <a:p>
            <a:r>
              <a:rPr lang="en-GB" dirty="0"/>
              <a:t>Vice Presidents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B643-5312-5ED2-643B-8C861FCB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852" y="1888572"/>
            <a:ext cx="6960703" cy="3822701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Provide continuity and a knowledge base for Executive</a:t>
            </a:r>
          </a:p>
          <a:p>
            <a:r>
              <a:rPr lang="en-GB" dirty="0"/>
              <a:t>Appointed by Executive </a:t>
            </a:r>
          </a:p>
          <a:p>
            <a:r>
              <a:rPr lang="en-GB" dirty="0"/>
              <a:t>No more than 5 at any one time </a:t>
            </a:r>
          </a:p>
          <a:p>
            <a:r>
              <a:rPr lang="en-GB" dirty="0"/>
              <a:t>Geographical split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Key Responsibilities</a:t>
            </a:r>
          </a:p>
          <a:p>
            <a:r>
              <a:rPr lang="en-GB" dirty="0"/>
              <a:t>Advise Executive Committee when required</a:t>
            </a:r>
          </a:p>
          <a:p>
            <a:r>
              <a:rPr lang="en-GB" dirty="0"/>
              <a:t>Seek out and recommend candidates for Captaincy</a:t>
            </a:r>
          </a:p>
          <a:p>
            <a:r>
              <a:rPr lang="en-GB" dirty="0"/>
              <a:t>Seek out and recommend candidates for Presidency</a:t>
            </a:r>
          </a:p>
        </p:txBody>
      </p:sp>
      <p:pic>
        <p:nvPicPr>
          <p:cNvPr id="6" name="Graphic 5" descr="Group of women with solid fill">
            <a:extLst>
              <a:ext uri="{FF2B5EF4-FFF2-40B4-BE49-F238E27FC236}">
                <a16:creationId xmlns:a16="http://schemas.microsoft.com/office/drawing/2014/main" id="{EBE98F4F-2D86-C825-19E9-FC855BADD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49365" y="1996108"/>
            <a:ext cx="2865783" cy="2865783"/>
          </a:xfrm>
          <a:prstGeom prst="rect">
            <a:avLst/>
          </a:prstGeom>
        </p:spPr>
      </p:pic>
      <p:pic>
        <p:nvPicPr>
          <p:cNvPr id="12" name="Picture 1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F49FE73-F41A-E30C-DC9D-33AB6576EA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572" t="-28947" r="161698" b="24684"/>
          <a:stretch/>
        </p:blipFill>
        <p:spPr>
          <a:xfrm>
            <a:off x="3412272" y="905415"/>
            <a:ext cx="1594625" cy="3822702"/>
          </a:xfrm>
          <a:prstGeom prst="rect">
            <a:avLst/>
          </a:prstGeom>
        </p:spPr>
      </p:pic>
      <p:pic>
        <p:nvPicPr>
          <p:cNvPr id="15" name="Picture 1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790BCD4A-74AF-52B9-598F-D9B0A2D9CD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0" t="5849" r="57560" b="27272"/>
          <a:stretch/>
        </p:blipFill>
        <p:spPr>
          <a:xfrm>
            <a:off x="8372655" y="1888572"/>
            <a:ext cx="1287122" cy="2535819"/>
          </a:xfrm>
          <a:prstGeom prst="rect">
            <a:avLst/>
          </a:prstGeom>
        </p:spPr>
      </p:pic>
      <p:pic>
        <p:nvPicPr>
          <p:cNvPr id="16" name="Picture 1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34C1501-94CE-3AAF-6297-A1B55DCB72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0" t="5849" r="57560" b="27272"/>
          <a:stretch/>
        </p:blipFill>
        <p:spPr>
          <a:xfrm>
            <a:off x="10904736" y="1888571"/>
            <a:ext cx="1287122" cy="253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83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E00F2-C44A-F950-84D3-41298F7C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902" y="285751"/>
            <a:ext cx="6063219" cy="1325563"/>
          </a:xfrm>
        </p:spPr>
        <p:txBody>
          <a:bodyPr/>
          <a:lstStyle/>
          <a:p>
            <a:r>
              <a:rPr lang="en-GB" dirty="0"/>
              <a:t>Website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612B9-3211-E58F-4EEF-C4C2C869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54833"/>
            <a:ext cx="7013713" cy="461741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Leagues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Silver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Mid Silver 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Bronze leagues</a:t>
            </a:r>
          </a:p>
          <a:p>
            <a:pPr>
              <a:lnSpc>
                <a:spcPct val="150000"/>
              </a:lnSpc>
            </a:pPr>
            <a:r>
              <a:rPr lang="en-GB" dirty="0"/>
              <a:t>Lady Captains</a:t>
            </a:r>
          </a:p>
          <a:p>
            <a:pPr>
              <a:lnSpc>
                <a:spcPct val="150000"/>
              </a:lnSpc>
            </a:pPr>
            <a:r>
              <a:rPr lang="en-GB" dirty="0"/>
              <a:t>Ladies Opens</a:t>
            </a:r>
          </a:p>
          <a:p>
            <a:pPr>
              <a:lnSpc>
                <a:spcPct val="150000"/>
              </a:lnSpc>
            </a:pPr>
            <a:r>
              <a:rPr lang="en-GB" dirty="0"/>
              <a:t>Anything else?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5" name="Graphic 4" descr="Internet with solid fill">
            <a:extLst>
              <a:ext uri="{FF2B5EF4-FFF2-40B4-BE49-F238E27FC236}">
                <a16:creationId xmlns:a16="http://schemas.microsoft.com/office/drawing/2014/main" id="{899F3F5D-A03C-523B-7ACF-5FCBB1C0E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35619" y="2195444"/>
            <a:ext cx="3595756" cy="359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5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773</Words>
  <Application>Microsoft Macintosh PowerPoint</Application>
  <PresentationFormat>Widescreen</PresentationFormat>
  <Paragraphs>130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Comic Neue</vt:lpstr>
      <vt:lpstr>Lucida Handwriting</vt:lpstr>
      <vt:lpstr>Montserrat</vt:lpstr>
      <vt:lpstr>Office Theme</vt:lpstr>
      <vt:lpstr>Delegates Meeting Monday, 9th September 2024</vt:lpstr>
      <vt:lpstr>Agenda</vt:lpstr>
      <vt:lpstr>Breakout Sessions</vt:lpstr>
      <vt:lpstr>Thorough Review of Activities</vt:lpstr>
      <vt:lpstr>County lunch</vt:lpstr>
      <vt:lpstr>Championship Rota</vt:lpstr>
      <vt:lpstr>League Support</vt:lpstr>
      <vt:lpstr>Vice Presidents</vt:lpstr>
      <vt:lpstr>Website Usage</vt:lpstr>
      <vt:lpstr>Improve Communication</vt:lpstr>
      <vt:lpstr>Incorporation</vt:lpstr>
      <vt:lpstr>Unification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Delegates Meeting Monday, 9th September 2024</dc:title>
  <dc:creator>ian bishop</dc:creator>
  <cp:lastModifiedBy>Linda Fisher</cp:lastModifiedBy>
  <cp:revision>14</cp:revision>
  <dcterms:created xsi:type="dcterms:W3CDTF">2024-09-02T20:04:25Z</dcterms:created>
  <dcterms:modified xsi:type="dcterms:W3CDTF">2024-09-12T19:17:46Z</dcterms:modified>
</cp:coreProperties>
</file>